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64" r:id="rId2"/>
    <p:sldId id="265" r:id="rId3"/>
    <p:sldId id="266" r:id="rId4"/>
    <p:sldId id="267" r:id="rId5"/>
    <p:sldId id="268" r:id="rId6"/>
    <p:sldId id="269" r:id="rId7"/>
    <p:sldId id="270" r:id="rId8"/>
    <p:sldId id="271" r:id="rId9"/>
    <p:sldId id="272" r:id="rId10"/>
    <p:sldId id="273" r:id="rId11"/>
    <p:sldId id="274" r:id="rId12"/>
    <p:sldId id="275" r:id="rId13"/>
    <p:sldId id="281" r:id="rId14"/>
    <p:sldId id="282" r:id="rId15"/>
    <p:sldId id="283" r:id="rId16"/>
    <p:sldId id="276" r:id="rId17"/>
    <p:sldId id="277" r:id="rId18"/>
    <p:sldId id="278" r:id="rId19"/>
    <p:sldId id="279" r:id="rId20"/>
    <p:sldId id="280" r:id="rId21"/>
    <p:sldId id="258" r:id="rId22"/>
    <p:sldId id="260" r:id="rId23"/>
    <p:sldId id="262" r:id="rId24"/>
    <p:sldId id="261" r:id="rId25"/>
    <p:sldId id="263"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1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73FEB4-969F-4740-A60C-D0CD52E862C7}" type="datetimeFigureOut">
              <a:rPr lang="en-US" smtClean="0"/>
              <a:pPr/>
              <a:t>11/16/2011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B73E42-C3AF-4DA6-B558-EAFC5CF8721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BB73E42-C3AF-4DA6-B558-EAFC5CF87211}"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Less would</a:t>
            </a:r>
            <a:r>
              <a:rPr lang="en-US" baseline="0" dirty="0" smtClean="0"/>
              <a:t> have to get jobs than to move into other </a:t>
            </a:r>
            <a:r>
              <a:rPr lang="en-US" baseline="0" dirty="0" err="1" smtClean="0"/>
              <a:t>areA</a:t>
            </a:r>
            <a:r>
              <a:rPr lang="en-US" baseline="0" dirty="0" smtClean="0"/>
              <a:t>, get married verse remain single; </a:t>
            </a:r>
            <a:endParaRPr lang="en-US" dirty="0"/>
          </a:p>
        </p:txBody>
      </p:sp>
      <p:sp>
        <p:nvSpPr>
          <p:cNvPr id="4" name="Slide Number Placeholder 3"/>
          <p:cNvSpPr>
            <a:spLocks noGrp="1"/>
          </p:cNvSpPr>
          <p:nvPr>
            <p:ph type="sldNum" sz="quarter" idx="10"/>
          </p:nvPr>
        </p:nvSpPr>
        <p:spPr/>
        <p:txBody>
          <a:bodyPr/>
          <a:lstStyle/>
          <a:p>
            <a:fld id="{0DFEF9A9-F867-485C-A67A-6E9586542064}" type="slidenum">
              <a:rPr lang="en-US" smtClean="0"/>
              <a:pPr/>
              <a:t>24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Yinger</a:t>
            </a:r>
            <a:r>
              <a:rPr lang="en-US" dirty="0" smtClean="0"/>
              <a:t> with a real zinger!!  Lost out on wealth;</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EBB73E42-C3AF-4DA6-B558-EAFC5CF87211}" type="slidenum">
              <a:rPr lang="en-US" smtClean="0"/>
              <a:pPr/>
              <a:t>25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Weak ego development –incapacity for self-control</a:t>
            </a:r>
            <a:r>
              <a:rPr lang="en-US" baseline="0" dirty="0" smtClean="0"/>
              <a:t>; </a:t>
            </a:r>
            <a:r>
              <a:rPr lang="en-US" dirty="0" smtClean="0"/>
              <a:t>Lack of class consciousness – failed to appreciate economic forces that generated their position in society</a:t>
            </a:r>
            <a:endParaRPr lang="en-US" dirty="0"/>
          </a:p>
        </p:txBody>
      </p:sp>
      <p:sp>
        <p:nvSpPr>
          <p:cNvPr id="4" name="Slide Number Placeholder 3"/>
          <p:cNvSpPr>
            <a:spLocks noGrp="1"/>
          </p:cNvSpPr>
          <p:nvPr>
            <p:ph type="sldNum" sz="quarter" idx="10"/>
          </p:nvPr>
        </p:nvSpPr>
        <p:spPr/>
        <p:txBody>
          <a:bodyPr/>
          <a:lstStyle/>
          <a:p>
            <a:fld id="{EBB73E42-C3AF-4DA6-B558-EAFC5CF87211}"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BB73E42-C3AF-4DA6-B558-EAFC5CF87211}" type="slidenum">
              <a:rPr lang="en-US" smtClean="0"/>
              <a:pPr/>
              <a:t>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Hard-working janitor is likely to be hard-working, poor janitor; </a:t>
            </a:r>
            <a:endParaRPr lang="en-US" dirty="0"/>
          </a:p>
        </p:txBody>
      </p:sp>
      <p:sp>
        <p:nvSpPr>
          <p:cNvPr id="4" name="Slide Number Placeholder 3"/>
          <p:cNvSpPr>
            <a:spLocks noGrp="1"/>
          </p:cNvSpPr>
          <p:nvPr>
            <p:ph type="sldNum" sz="quarter" idx="10"/>
          </p:nvPr>
        </p:nvSpPr>
        <p:spPr/>
        <p:txBody>
          <a:bodyPr/>
          <a:lstStyle/>
          <a:p>
            <a:fld id="{EBB73E42-C3AF-4DA6-B558-EAFC5CF87211}" type="slidenum">
              <a:rPr lang="en-US" smtClean="0"/>
              <a:pPr/>
              <a:t>12</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many more expenses</a:t>
            </a:r>
            <a:endParaRPr lang="en-US" dirty="0"/>
          </a:p>
        </p:txBody>
      </p:sp>
      <p:sp>
        <p:nvSpPr>
          <p:cNvPr id="4" name="Slide Number Placeholder 3"/>
          <p:cNvSpPr>
            <a:spLocks noGrp="1"/>
          </p:cNvSpPr>
          <p:nvPr>
            <p:ph type="sldNum" sz="quarter" idx="10"/>
          </p:nvPr>
        </p:nvSpPr>
        <p:spPr/>
        <p:txBody>
          <a:bodyPr/>
          <a:lstStyle/>
          <a:p>
            <a:fld id="{EBB73E42-C3AF-4DA6-B558-EAFC5CF87211}" type="slidenum">
              <a:rPr lang="en-US" smtClean="0"/>
              <a:pPr/>
              <a:t>14</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Massey and Denton (1993)– social isolation of blacks living in densely settled in geographically isolated urban settings concentrated and exacerbated their poverty and marginal position in society. Critical of interpretations of entrenched black urban poverty that site exodus of black working and middle classes from old inner-city neighborhoods without emphasizing independent effects of intensive residential segregation;</a:t>
            </a:r>
            <a:endParaRPr lang="en-US" dirty="0"/>
          </a:p>
        </p:txBody>
      </p:sp>
      <p:sp>
        <p:nvSpPr>
          <p:cNvPr id="4" name="Slide Number Placeholder 3"/>
          <p:cNvSpPr>
            <a:spLocks noGrp="1"/>
          </p:cNvSpPr>
          <p:nvPr>
            <p:ph type="sldNum" sz="quarter" idx="10"/>
          </p:nvPr>
        </p:nvSpPr>
        <p:spPr/>
        <p:txBody>
          <a:bodyPr/>
          <a:lstStyle/>
          <a:p>
            <a:fld id="{EBB73E42-C3AF-4DA6-B558-EAFC5CF87211}" type="slidenum">
              <a:rPr lang="en-US" smtClean="0"/>
              <a:pPr/>
              <a:t>18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Longitudinal study of minority </a:t>
            </a:r>
            <a:r>
              <a:rPr lang="en-US" smtClean="0"/>
              <a:t>students bused </a:t>
            </a:r>
            <a:r>
              <a:rPr lang="en-US" dirty="0" smtClean="0"/>
              <a:t>for the purpose of achieving greater racial balance enrollments showed neither academic performance no nor future earnings were significantly improved (</a:t>
            </a:r>
            <a:r>
              <a:rPr lang="en-US" dirty="0" err="1" smtClean="0"/>
              <a:t>Rivkin</a:t>
            </a:r>
            <a:r>
              <a:rPr lang="en-US" dirty="0" smtClean="0"/>
              <a:t> 2000).</a:t>
            </a:r>
            <a:endParaRPr lang="en-US" dirty="0"/>
          </a:p>
        </p:txBody>
      </p:sp>
      <p:sp>
        <p:nvSpPr>
          <p:cNvPr id="4" name="Slide Number Placeholder 3"/>
          <p:cNvSpPr>
            <a:spLocks noGrp="1"/>
          </p:cNvSpPr>
          <p:nvPr>
            <p:ph type="sldNum" sz="quarter" idx="10"/>
          </p:nvPr>
        </p:nvSpPr>
        <p:spPr/>
        <p:txBody>
          <a:bodyPr/>
          <a:lstStyle/>
          <a:p>
            <a:fld id="{EBB73E42-C3AF-4DA6-B558-EAFC5CF87211}" type="slidenum">
              <a:rPr lang="en-US" smtClean="0"/>
              <a:pPr/>
              <a:t>20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Less segregation in South of country;  Percentage </a:t>
            </a:r>
            <a:r>
              <a:rPr lang="en-US" dirty="0" smtClean="0"/>
              <a:t>of whites/blacks that would have to move to produce non segregated distribution; </a:t>
            </a:r>
            <a:endParaRPr lang="en-US" dirty="0"/>
          </a:p>
        </p:txBody>
      </p:sp>
      <p:sp>
        <p:nvSpPr>
          <p:cNvPr id="4" name="Slide Number Placeholder 3"/>
          <p:cNvSpPr>
            <a:spLocks noGrp="1"/>
          </p:cNvSpPr>
          <p:nvPr>
            <p:ph type="sldNum" sz="quarter" idx="10"/>
          </p:nvPr>
        </p:nvSpPr>
        <p:spPr/>
        <p:txBody>
          <a:bodyPr/>
          <a:lstStyle/>
          <a:p>
            <a:fld id="{0DFEF9A9-F867-485C-A67A-6E9586542064}" type="slidenum">
              <a:rPr lang="en-US" smtClean="0"/>
              <a:pPr/>
              <a:t>22</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DFEF9A9-F867-485C-A67A-6E9586542064}" type="slidenum">
              <a:rPr lang="en-US" smtClean="0"/>
              <a:pPr/>
              <a:t>23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2952FE49-FD54-49E3-AABD-85A253A265E0}" type="datetimeFigureOut">
              <a:rPr lang="en-US" smtClean="0"/>
              <a:pPr/>
              <a:t>11/16/2011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19B370-F6E4-4FC2-83A4-6BF55F7B51E5}"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952FE49-FD54-49E3-AABD-85A253A265E0}" type="datetimeFigureOut">
              <a:rPr lang="en-US" smtClean="0"/>
              <a:pPr/>
              <a:t>11/16/2011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19B370-F6E4-4FC2-83A4-6BF55F7B51E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952FE49-FD54-49E3-AABD-85A253A265E0}" type="datetimeFigureOut">
              <a:rPr lang="en-US" smtClean="0"/>
              <a:pPr/>
              <a:t>11/16/2011</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9019B370-F6E4-4FC2-83A4-6BF55F7B51E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952FE49-FD54-49E3-AABD-85A253A265E0}" type="datetimeFigureOut">
              <a:rPr lang="en-US" smtClean="0"/>
              <a:pPr/>
              <a:t>11/16/2011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19B370-F6E4-4FC2-83A4-6BF55F7B51E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952FE49-FD54-49E3-AABD-85A253A265E0}" type="datetimeFigureOut">
              <a:rPr lang="en-US" smtClean="0"/>
              <a:pPr/>
              <a:t>11/16/2011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19B370-F6E4-4FC2-83A4-6BF55F7B51E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952FE49-FD54-49E3-AABD-85A253A265E0}" type="datetimeFigureOut">
              <a:rPr lang="en-US" smtClean="0"/>
              <a:pPr/>
              <a:t>11/16/2011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19B370-F6E4-4FC2-83A4-6BF55F7B51E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952FE49-FD54-49E3-AABD-85A253A265E0}" type="datetimeFigureOut">
              <a:rPr lang="en-US" smtClean="0"/>
              <a:pPr/>
              <a:t>11/16/2011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19B370-F6E4-4FC2-83A4-6BF55F7B51E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952FE49-FD54-49E3-AABD-85A253A265E0}" type="datetimeFigureOut">
              <a:rPr lang="en-US" smtClean="0"/>
              <a:pPr/>
              <a:t>11/16/2011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19B370-F6E4-4FC2-83A4-6BF55F7B51E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52FE49-FD54-49E3-AABD-85A253A265E0}" type="datetimeFigureOut">
              <a:rPr lang="en-US" smtClean="0"/>
              <a:pPr/>
              <a:t>11/16/2011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19B370-F6E4-4FC2-83A4-6BF55F7B51E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952FE49-FD54-49E3-AABD-85A253A265E0}" type="datetimeFigureOut">
              <a:rPr lang="en-US" smtClean="0"/>
              <a:pPr/>
              <a:t>11/16/2011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19B370-F6E4-4FC2-83A4-6BF55F7B51E5}"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2952FE49-FD54-49E3-AABD-85A253A265E0}" type="datetimeFigureOut">
              <a:rPr lang="en-US" smtClean="0"/>
              <a:pPr/>
              <a:t>11/16/2011</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9019B370-F6E4-4FC2-83A4-6BF55F7B51E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2952FE49-FD54-49E3-AABD-85A253A265E0}" type="datetimeFigureOut">
              <a:rPr lang="en-US" smtClean="0"/>
              <a:pPr/>
              <a:t>11/16/2011</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9019B370-F6E4-4FC2-83A4-6BF55F7B51E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Chapter 9: Poverty, Power, and crime</a:t>
            </a:r>
            <a:endParaRPr lang="en-US" dirty="0"/>
          </a:p>
        </p:txBody>
      </p:sp>
      <p:sp>
        <p:nvSpPr>
          <p:cNvPr id="3" name="Content Placeholder 2"/>
          <p:cNvSpPr>
            <a:spLocks noGrp="1"/>
          </p:cNvSpPr>
          <p:nvPr>
            <p:ph idx="1"/>
          </p:nvPr>
        </p:nvSpPr>
        <p:spPr/>
        <p:txBody>
          <a:bodyPr>
            <a:normAutofit lnSpcReduction="10000"/>
          </a:bodyPr>
          <a:lstStyle/>
          <a:p>
            <a:r>
              <a:rPr lang="en-US" dirty="0" smtClean="0"/>
              <a:t>In 2007 more than 37 million people or 12.5% of the population fell below the official poverty thresholds “poverty line.” in 2007 the line was set at an income of $20,650 for a family of four. Critics regard poverty criteria to be quite conservative and believe measures should be set 25% higher.   </a:t>
            </a:r>
          </a:p>
          <a:p>
            <a:r>
              <a:rPr lang="en-US" dirty="0" smtClean="0"/>
              <a:t>Metropolitan areas and principal cities within them contain more poor people than non Metropolitan areas.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poverty</a:t>
            </a:r>
            <a:endParaRPr lang="en-US" dirty="0"/>
          </a:p>
        </p:txBody>
      </p:sp>
      <p:sp>
        <p:nvSpPr>
          <p:cNvPr id="3" name="Content Placeholder 2"/>
          <p:cNvSpPr>
            <a:spLocks noGrp="1"/>
          </p:cNvSpPr>
          <p:nvPr>
            <p:ph idx="1"/>
          </p:nvPr>
        </p:nvSpPr>
        <p:spPr/>
        <p:txBody>
          <a:bodyPr>
            <a:normAutofit lnSpcReduction="10000"/>
          </a:bodyPr>
          <a:lstStyle/>
          <a:p>
            <a:r>
              <a:rPr lang="en-US" dirty="0" smtClean="0"/>
              <a:t>Major factor is restructuring of metropolitan economies and shifts in kinds of jobs available in changing US economy; loss of central city manufacturing jobs to suburbs,  redistribution of industry away from older industrial cities toward southern and western regions of the country, employers seeking cheaper labor overseas markets, changes in occupational structure brought about by technology;</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poverty</a:t>
            </a:r>
            <a:endParaRPr lang="en-US" dirty="0"/>
          </a:p>
        </p:txBody>
      </p:sp>
      <p:sp>
        <p:nvSpPr>
          <p:cNvPr id="3" name="Content Placeholder 2"/>
          <p:cNvSpPr>
            <a:spLocks noGrp="1"/>
          </p:cNvSpPr>
          <p:nvPr>
            <p:ph idx="1"/>
          </p:nvPr>
        </p:nvSpPr>
        <p:spPr/>
        <p:txBody>
          <a:bodyPr>
            <a:normAutofit/>
          </a:bodyPr>
          <a:lstStyle/>
          <a:p>
            <a:r>
              <a:rPr lang="en-US" dirty="0" smtClean="0"/>
              <a:t>Between January 2000 5 December 2007, 3.6 million US workers who had worked job for at least three years were displaced because a company closed or moved or position was eliminated: figure for all displaced workers, including those who had been on job for less than three years, was 8.3 million(283).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Dual employment structure</a:t>
            </a:r>
            <a:endParaRPr lang="en-US" dirty="0"/>
          </a:p>
        </p:txBody>
      </p:sp>
      <p:sp>
        <p:nvSpPr>
          <p:cNvPr id="3" name="Content Placeholder 2"/>
          <p:cNvSpPr>
            <a:spLocks noGrp="1"/>
          </p:cNvSpPr>
          <p:nvPr>
            <p:ph idx="1"/>
          </p:nvPr>
        </p:nvSpPr>
        <p:spPr/>
        <p:txBody>
          <a:bodyPr/>
          <a:lstStyle/>
          <a:p>
            <a:pPr>
              <a:buNone/>
            </a:pPr>
            <a:r>
              <a:rPr lang="en-US" dirty="0" smtClean="0"/>
              <a:t>    City centers have become centers of finance, marketing, and corporate management offer image on economic environment; workers are recruited for jobs at top and bottom of wage system;  white-collar positions with attractive salaries not available to urban poor;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Counting the poor</a:t>
            </a:r>
            <a:endParaRPr lang="en-US" dirty="0"/>
          </a:p>
        </p:txBody>
      </p:sp>
      <p:sp>
        <p:nvSpPr>
          <p:cNvPr id="3" name="Content Placeholder 2"/>
          <p:cNvSpPr>
            <a:spLocks noGrp="1"/>
          </p:cNvSpPr>
          <p:nvPr>
            <p:ph idx="1"/>
          </p:nvPr>
        </p:nvSpPr>
        <p:spPr/>
        <p:txBody>
          <a:bodyPr>
            <a:normAutofit/>
          </a:bodyPr>
          <a:lstStyle/>
          <a:p>
            <a:r>
              <a:rPr lang="en-US" dirty="0" smtClean="0"/>
              <a:t>Too low a standard? – Liberal critics say government count of poor is undercounted. Emphasizing basic poverty standard hasn’t been updated in real (inflation – adjusted) terms since 1963.in 1963 for person poverty line was 50% of median family income. By 2001, and had fallen to 34%. Poor had fallen further behind American living standards;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Counting the poor</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Poverty </a:t>
            </a:r>
            <a:r>
              <a:rPr lang="en-US" dirty="0" smtClean="0"/>
              <a:t>thresholds developed in 1963, women were more likely be married, at – home </a:t>
            </a:r>
            <a:r>
              <a:rPr lang="en-US" dirty="0" smtClean="0"/>
              <a:t>moms; today </a:t>
            </a:r>
            <a:r>
              <a:rPr lang="en-US" dirty="0" smtClean="0"/>
              <a:t>a lot of poor people live in single-parent homes, needing childcare and work expenses</a:t>
            </a:r>
            <a:r>
              <a:rPr lang="en-US" dirty="0" smtClean="0"/>
              <a:t>;</a:t>
            </a:r>
          </a:p>
          <a:p>
            <a:r>
              <a:rPr lang="en-US" dirty="0" smtClean="0"/>
              <a:t>Too high a standard? – Conservatives argue that government over counts the poor.  Official poverty count doesn’t take all income into account and ignores completely household assets. Census Bureau relies on personal survey responses that may conceal some income (</a:t>
            </a:r>
            <a:r>
              <a:rPr lang="en-US" dirty="0" err="1" smtClean="0"/>
              <a:t>ie</a:t>
            </a:r>
            <a:r>
              <a:rPr lang="en-US" dirty="0" smtClean="0"/>
              <a:t>. informal economy)</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Counting the poor</a:t>
            </a:r>
            <a:endParaRPr lang="en-US" dirty="0"/>
          </a:p>
        </p:txBody>
      </p:sp>
      <p:sp>
        <p:nvSpPr>
          <p:cNvPr id="3" name="Content Placeholder 2"/>
          <p:cNvSpPr>
            <a:spLocks noGrp="1"/>
          </p:cNvSpPr>
          <p:nvPr>
            <p:ph idx="1"/>
          </p:nvPr>
        </p:nvSpPr>
        <p:spPr/>
        <p:txBody>
          <a:bodyPr/>
          <a:lstStyle/>
          <a:p>
            <a:r>
              <a:rPr lang="en-US" dirty="0" smtClean="0"/>
              <a:t>Major deficiency from conservative perspective is </a:t>
            </a:r>
            <a:r>
              <a:rPr lang="en-US" dirty="0" err="1" smtClean="0"/>
              <a:t>govt</a:t>
            </a:r>
            <a:r>
              <a:rPr lang="en-US" dirty="0" smtClean="0"/>
              <a:t> counts only a families cash income. Yet all families receive some “in-kind” income. Ex- food stamps, Medicaid, Medicare, subsidized housing. The government provides these goods directly; in-kind transfers subsidy for cash income</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Patterns of metropolitan residential segregation</a:t>
            </a:r>
            <a:endParaRPr lang="en-US" dirty="0"/>
          </a:p>
        </p:txBody>
      </p:sp>
      <p:sp>
        <p:nvSpPr>
          <p:cNvPr id="3" name="Content Placeholder 2"/>
          <p:cNvSpPr>
            <a:spLocks noGrp="1"/>
          </p:cNvSpPr>
          <p:nvPr>
            <p:ph idx="1"/>
          </p:nvPr>
        </p:nvSpPr>
        <p:spPr/>
        <p:txBody>
          <a:bodyPr>
            <a:normAutofit/>
          </a:bodyPr>
          <a:lstStyle/>
          <a:p>
            <a:r>
              <a:rPr lang="en-US" dirty="0" err="1" smtClean="0"/>
              <a:t>Taeuber</a:t>
            </a:r>
            <a:r>
              <a:rPr lang="en-US" dirty="0" smtClean="0"/>
              <a:t> and </a:t>
            </a:r>
            <a:r>
              <a:rPr lang="en-US" dirty="0" err="1" smtClean="0"/>
              <a:t>Taeuber</a:t>
            </a:r>
            <a:r>
              <a:rPr lang="en-US" dirty="0" smtClean="0"/>
              <a:t> (1965) use a segregation measure, index of dissimilarity measure degree of black-white racial segregation in 207 largest cities in US; index yields a score of 100 for a perfectly segregated population; score of 80 would indicate 80% of either white or black residents would have to move strategically from their present neighborhood in order to achieve perfect integration;</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Index of dissimilarity</a:t>
            </a:r>
            <a:endParaRPr lang="en-US" dirty="0"/>
          </a:p>
        </p:txBody>
      </p:sp>
      <p:sp>
        <p:nvSpPr>
          <p:cNvPr id="3" name="Content Placeholder 2"/>
          <p:cNvSpPr>
            <a:spLocks noGrp="1"/>
          </p:cNvSpPr>
          <p:nvPr>
            <p:ph idx="1"/>
          </p:nvPr>
        </p:nvSpPr>
        <p:spPr/>
        <p:txBody>
          <a:bodyPr/>
          <a:lstStyle/>
          <a:p>
            <a:r>
              <a:rPr lang="en-US" dirty="0" smtClean="0"/>
              <a:t>In 1960 mean score for 200 cities studied was 86.7, indicating high degree of racial segregation: a score of 60 or more is considered “extreme”. Scores range from a low of 60.4 for San Jose to a high of 98.1 for Fort Lauderdale. Analysis of data for 28 cities with black populations of more than 100,000 revealed a range from a low of 59 for Oakland to a high of 92 for Chicago.</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Index of dissimilarity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2000 census results indicate black-white segregation averaging 65.2 across all US metropolitan areas. Having declined by 5.8% between 1980 and 1990, segregation declined at a lower rate of 4.6% between 1990 and 2000;</a:t>
            </a:r>
          </a:p>
          <a:p>
            <a:r>
              <a:rPr lang="en-US" dirty="0" smtClean="0"/>
              <a:t>Latinos were increasingly isolated from 1980 to 2000; Los Angeles in 1980 Latinos were located in neighborhoods that were 50% Latino; by 2000, 63% of their neighbors were Latino; comparable figures for Dallas were 24% in 1980 and 45% in 2000. Blacks continue to live “in metropolises with highest level segregation”</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Effects of racial segregation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Higher segregation associated with greater exposure start to air pollutants known to increase risk of cancer; racial segregation of urban blacks associated with higher rates of victimization homicide. Public elementary enrollments in 2000 revealed nearly half of white students attended schools over 90% white, and a third at schools that were 95% white. 40% of black and Latino elementary school students were attending schools with 90% minority;</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Urban poverty in US</a:t>
            </a:r>
            <a:endParaRPr lang="en-US" dirty="0"/>
          </a:p>
        </p:txBody>
      </p:sp>
      <p:sp>
        <p:nvSpPr>
          <p:cNvPr id="3" name="Content Placeholder 2"/>
          <p:cNvSpPr>
            <a:spLocks noGrp="1"/>
          </p:cNvSpPr>
          <p:nvPr>
            <p:ph idx="1"/>
          </p:nvPr>
        </p:nvSpPr>
        <p:spPr/>
        <p:txBody>
          <a:bodyPr>
            <a:normAutofit lnSpcReduction="10000"/>
          </a:bodyPr>
          <a:lstStyle/>
          <a:p>
            <a:r>
              <a:rPr lang="en-US" dirty="0" smtClean="0"/>
              <a:t>Highest concentration of poverty is found within central cities: 16.5% of central city populations were poor 2007, in contrast to 11.9% poverty level for metropolitan populations, and slightly higher than 15.4% of non-metropolitan population who were poor</a:t>
            </a:r>
          </a:p>
          <a:p>
            <a:r>
              <a:rPr lang="en-US" b="1" dirty="0" smtClean="0"/>
              <a:t>Explaining poverty </a:t>
            </a:r>
            <a:r>
              <a:rPr lang="en-US" dirty="0" smtClean="0"/>
              <a:t>–a strict </a:t>
            </a:r>
            <a:r>
              <a:rPr lang="en-US" dirty="0" err="1" smtClean="0"/>
              <a:t>culturalist</a:t>
            </a:r>
            <a:r>
              <a:rPr lang="en-US" dirty="0" smtClean="0"/>
              <a:t> asks, “what is wrong with the poor? A </a:t>
            </a:r>
            <a:r>
              <a:rPr lang="en-US" dirty="0" err="1" smtClean="0"/>
              <a:t>structurelist</a:t>
            </a:r>
            <a:r>
              <a:rPr lang="en-US" dirty="0" smtClean="0"/>
              <a:t> asks, “what is wrong with the distribution of opportunities and rewards in society?”</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Effects of racial segregation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 2000 average black student had much lower share of white students in their schools that was case in 1990 due to declining proportion of white student enrollment in public schools and increasing proportion of black, Latino, and Asian.  Educational segregation stems from residential segregation educational bias penalized minority students not likely to be corrected until residential segregation levels are altered (288).</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Federal Housing Act 1968</a:t>
            </a:r>
            <a:endParaRPr lang="en-US" dirty="0"/>
          </a:p>
        </p:txBody>
      </p:sp>
      <p:sp>
        <p:nvSpPr>
          <p:cNvPr id="3" name="Content Placeholder 2"/>
          <p:cNvSpPr>
            <a:spLocks noGrp="1"/>
          </p:cNvSpPr>
          <p:nvPr>
            <p:ph idx="1"/>
          </p:nvPr>
        </p:nvSpPr>
        <p:spPr/>
        <p:txBody>
          <a:bodyPr/>
          <a:lstStyle/>
          <a:p>
            <a:r>
              <a:rPr lang="en-US" dirty="0" smtClean="0"/>
              <a:t>Last major civil rights law passed in 1960s; Housing as problem leading to violence in mid 1960s; </a:t>
            </a:r>
          </a:p>
          <a:p>
            <a:r>
              <a:rPr lang="en-US" dirty="0" smtClean="0"/>
              <a:t>Conclusion supported by data- 1960 census population and housing; Average segregation of Blacks  from Whites in largest cities was </a:t>
            </a:r>
            <a:r>
              <a:rPr lang="en-US" dirty="0" smtClean="0"/>
              <a:t>stable over </a:t>
            </a:r>
            <a:r>
              <a:rPr lang="en-US" dirty="0" smtClean="0"/>
              <a:t>time: 86.2 </a:t>
            </a:r>
            <a:r>
              <a:rPr lang="en-US" dirty="0" smtClean="0"/>
              <a:t>in 1960</a:t>
            </a:r>
            <a:r>
              <a:rPr lang="en-US" dirty="0" smtClean="0"/>
              <a:t>; </a:t>
            </a:r>
            <a:r>
              <a:rPr lang="en-US" dirty="0" smtClean="0"/>
              <a:t>85.2 in 1940 and 87.3 in 1960; </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707136"/>
          </a:xfrm>
        </p:spPr>
        <p:txBody>
          <a:bodyPr/>
          <a:lstStyle/>
          <a:p>
            <a:r>
              <a:rPr lang="en-US" sz="3200" dirty="0" smtClean="0"/>
              <a:t>Trends in Black White Segregation</a:t>
            </a:r>
            <a:endParaRPr lang="en-US" sz="3200" dirty="0"/>
          </a:p>
        </p:txBody>
      </p:sp>
      <p:graphicFrame>
        <p:nvGraphicFramePr>
          <p:cNvPr id="4" name="Content Placeholder 3"/>
          <p:cNvGraphicFramePr>
            <a:graphicFrameLocks noGrp="1"/>
          </p:cNvGraphicFramePr>
          <p:nvPr>
            <p:ph idx="1"/>
          </p:nvPr>
        </p:nvGraphicFramePr>
        <p:xfrm>
          <a:off x="914400" y="1371600"/>
          <a:ext cx="7772400" cy="5269230"/>
        </p:xfrm>
        <a:graphic>
          <a:graphicData uri="http://schemas.openxmlformats.org/drawingml/2006/table">
            <a:tbl>
              <a:tblPr firstRow="1" bandRow="1">
                <a:tableStyleId>{5C22544A-7EE6-4342-B048-85BDC9FD1C3A}</a:tableStyleId>
              </a:tblPr>
              <a:tblGrid>
                <a:gridCol w="1554480"/>
                <a:gridCol w="1798320"/>
                <a:gridCol w="1310640"/>
                <a:gridCol w="1554480"/>
                <a:gridCol w="1554480"/>
              </a:tblGrid>
              <a:tr h="694480">
                <a:tc>
                  <a:txBody>
                    <a:bodyPr/>
                    <a:lstStyle/>
                    <a:p>
                      <a:endParaRPr lang="en-US" dirty="0"/>
                    </a:p>
                  </a:txBody>
                  <a:tcPr/>
                </a:tc>
                <a:tc>
                  <a:txBody>
                    <a:bodyPr/>
                    <a:lstStyle/>
                    <a:p>
                      <a:r>
                        <a:rPr lang="en-US" dirty="0" smtClean="0"/>
                        <a:t>Segregation Index</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496057">
                <a:tc>
                  <a:txBody>
                    <a:bodyPr/>
                    <a:lstStyle/>
                    <a:p>
                      <a:r>
                        <a:rPr lang="en-US" sz="2400" dirty="0" smtClean="0"/>
                        <a:t>1940</a:t>
                      </a:r>
                      <a:endParaRPr lang="en-US" sz="2400" dirty="0"/>
                    </a:p>
                  </a:txBody>
                  <a:tcPr/>
                </a:tc>
                <a:tc>
                  <a:txBody>
                    <a:bodyPr/>
                    <a:lstStyle/>
                    <a:p>
                      <a:r>
                        <a:rPr lang="en-US" sz="2400" dirty="0" smtClean="0"/>
                        <a:t>85.2</a:t>
                      </a:r>
                      <a:endParaRPr lang="en-US" sz="2400" dirty="0"/>
                    </a:p>
                  </a:txBody>
                  <a:tcPr/>
                </a:tc>
                <a:tc>
                  <a:txBody>
                    <a:bodyPr/>
                    <a:lstStyle/>
                    <a:p>
                      <a:endParaRPr lang="en-US" sz="2400"/>
                    </a:p>
                  </a:txBody>
                  <a:tcPr/>
                </a:tc>
                <a:tc>
                  <a:txBody>
                    <a:bodyPr/>
                    <a:lstStyle/>
                    <a:p>
                      <a:endParaRPr lang="en-US" sz="2400"/>
                    </a:p>
                  </a:txBody>
                  <a:tcPr/>
                </a:tc>
                <a:tc>
                  <a:txBody>
                    <a:bodyPr/>
                    <a:lstStyle/>
                    <a:p>
                      <a:endParaRPr lang="en-US" sz="2400"/>
                    </a:p>
                  </a:txBody>
                  <a:tcPr/>
                </a:tc>
              </a:tr>
              <a:tr h="496057">
                <a:tc>
                  <a:txBody>
                    <a:bodyPr/>
                    <a:lstStyle/>
                    <a:p>
                      <a:r>
                        <a:rPr lang="en-US" sz="2400" dirty="0" smtClean="0"/>
                        <a:t>1950</a:t>
                      </a:r>
                      <a:endParaRPr lang="en-US" sz="2400" dirty="0"/>
                    </a:p>
                  </a:txBody>
                  <a:tcPr/>
                </a:tc>
                <a:tc>
                  <a:txBody>
                    <a:bodyPr/>
                    <a:lstStyle/>
                    <a:p>
                      <a:r>
                        <a:rPr lang="en-US" sz="2400" dirty="0" smtClean="0"/>
                        <a:t>87.3</a:t>
                      </a:r>
                      <a:endParaRPr lang="en-US" sz="2400" dirty="0"/>
                    </a:p>
                  </a:txBody>
                  <a:tcPr/>
                </a:tc>
                <a:tc>
                  <a:txBody>
                    <a:bodyPr/>
                    <a:lstStyle/>
                    <a:p>
                      <a:endParaRPr lang="en-US" sz="2400" dirty="0"/>
                    </a:p>
                  </a:txBody>
                  <a:tcPr/>
                </a:tc>
                <a:tc>
                  <a:txBody>
                    <a:bodyPr/>
                    <a:lstStyle/>
                    <a:p>
                      <a:endParaRPr lang="en-US" sz="2400"/>
                    </a:p>
                  </a:txBody>
                  <a:tcPr/>
                </a:tc>
                <a:tc>
                  <a:txBody>
                    <a:bodyPr/>
                    <a:lstStyle/>
                    <a:p>
                      <a:endParaRPr lang="en-US" sz="2400"/>
                    </a:p>
                  </a:txBody>
                  <a:tcPr/>
                </a:tc>
              </a:tr>
              <a:tr h="496057">
                <a:tc>
                  <a:txBody>
                    <a:bodyPr/>
                    <a:lstStyle/>
                    <a:p>
                      <a:r>
                        <a:rPr lang="en-US" sz="2400" dirty="0" smtClean="0"/>
                        <a:t>1960</a:t>
                      </a:r>
                      <a:endParaRPr lang="en-US" sz="2400" dirty="0"/>
                    </a:p>
                  </a:txBody>
                  <a:tcPr/>
                </a:tc>
                <a:tc>
                  <a:txBody>
                    <a:bodyPr/>
                    <a:lstStyle/>
                    <a:p>
                      <a:r>
                        <a:rPr lang="en-US" sz="2400" dirty="0" smtClean="0"/>
                        <a:t>86.2</a:t>
                      </a:r>
                      <a:endParaRPr lang="en-US" sz="2400" dirty="0"/>
                    </a:p>
                  </a:txBody>
                  <a:tcPr/>
                </a:tc>
                <a:tc>
                  <a:txBody>
                    <a:bodyPr/>
                    <a:lstStyle/>
                    <a:p>
                      <a:endParaRPr lang="en-US" sz="2400"/>
                    </a:p>
                  </a:txBody>
                  <a:tcPr/>
                </a:tc>
                <a:tc>
                  <a:txBody>
                    <a:bodyPr/>
                    <a:lstStyle/>
                    <a:p>
                      <a:endParaRPr lang="en-US" sz="2400"/>
                    </a:p>
                  </a:txBody>
                  <a:tcPr/>
                </a:tc>
                <a:tc>
                  <a:txBody>
                    <a:bodyPr/>
                    <a:lstStyle/>
                    <a:p>
                      <a:endParaRPr lang="en-US" sz="2400"/>
                    </a:p>
                  </a:txBody>
                  <a:tcPr/>
                </a:tc>
              </a:tr>
              <a:tr h="496057">
                <a:tc>
                  <a:txBody>
                    <a:bodyPr/>
                    <a:lstStyle/>
                    <a:p>
                      <a:r>
                        <a:rPr lang="en-US" sz="2400" dirty="0" smtClean="0"/>
                        <a:t>1970</a:t>
                      </a:r>
                      <a:endParaRPr lang="en-US" sz="2400" dirty="0"/>
                    </a:p>
                  </a:txBody>
                  <a:tcPr/>
                </a:tc>
                <a:tc>
                  <a:txBody>
                    <a:bodyPr/>
                    <a:lstStyle/>
                    <a:p>
                      <a:r>
                        <a:rPr lang="en-US" sz="2400" dirty="0" smtClean="0"/>
                        <a:t>85.5</a:t>
                      </a:r>
                      <a:endParaRPr lang="en-US" sz="2400" dirty="0"/>
                    </a:p>
                  </a:txBody>
                  <a:tcPr/>
                </a:tc>
                <a:tc>
                  <a:txBody>
                    <a:bodyPr/>
                    <a:lstStyle/>
                    <a:p>
                      <a:r>
                        <a:rPr lang="en-US" sz="2400" dirty="0" smtClean="0"/>
                        <a:t>(North)</a:t>
                      </a:r>
                      <a:endParaRPr lang="en-US" sz="2400" dirty="0"/>
                    </a:p>
                  </a:txBody>
                  <a:tcPr/>
                </a:tc>
                <a:tc>
                  <a:txBody>
                    <a:bodyPr/>
                    <a:lstStyle/>
                    <a:p>
                      <a:r>
                        <a:rPr lang="en-US" sz="2400" dirty="0" smtClean="0"/>
                        <a:t>75.3</a:t>
                      </a:r>
                      <a:endParaRPr lang="en-US" sz="2400" dirty="0"/>
                    </a:p>
                  </a:txBody>
                  <a:tcPr/>
                </a:tc>
                <a:tc>
                  <a:txBody>
                    <a:bodyPr/>
                    <a:lstStyle/>
                    <a:p>
                      <a:r>
                        <a:rPr lang="en-US" sz="2400" dirty="0" smtClean="0"/>
                        <a:t>(South)</a:t>
                      </a:r>
                      <a:endParaRPr lang="en-US" sz="2400" dirty="0"/>
                    </a:p>
                  </a:txBody>
                  <a:tcPr/>
                </a:tc>
              </a:tr>
              <a:tr h="892903">
                <a:tc>
                  <a:txBody>
                    <a:bodyPr/>
                    <a:lstStyle/>
                    <a:p>
                      <a:r>
                        <a:rPr lang="en-US" sz="2400" dirty="0" smtClean="0"/>
                        <a:t>1980</a:t>
                      </a:r>
                      <a:endParaRPr lang="en-US" sz="2400" dirty="0"/>
                    </a:p>
                  </a:txBody>
                  <a:tcPr/>
                </a:tc>
                <a:tc>
                  <a:txBody>
                    <a:bodyPr/>
                    <a:lstStyle/>
                    <a:p>
                      <a:r>
                        <a:rPr lang="en-US" sz="2400" dirty="0" smtClean="0"/>
                        <a:t>80.1</a:t>
                      </a:r>
                      <a:endParaRPr lang="en-US" sz="2400" dirty="0"/>
                    </a:p>
                  </a:txBody>
                  <a:tcPr/>
                </a:tc>
                <a:tc>
                  <a:txBody>
                    <a:bodyPr/>
                    <a:lstStyle/>
                    <a:p>
                      <a:r>
                        <a:rPr lang="en-US" sz="2400" dirty="0" smtClean="0"/>
                        <a:t>(North)</a:t>
                      </a:r>
                      <a:endParaRPr lang="en-US" sz="2400" dirty="0"/>
                    </a:p>
                  </a:txBody>
                  <a:tcPr/>
                </a:tc>
                <a:tc>
                  <a:txBody>
                    <a:bodyPr/>
                    <a:lstStyle/>
                    <a:p>
                      <a:r>
                        <a:rPr lang="en-US" sz="2400" dirty="0" smtClean="0"/>
                        <a:t>68.3</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(South)</a:t>
                      </a:r>
                    </a:p>
                    <a:p>
                      <a:endParaRPr lang="en-US" sz="2400" dirty="0"/>
                    </a:p>
                  </a:txBody>
                  <a:tcPr/>
                </a:tc>
              </a:tr>
              <a:tr h="892903">
                <a:tc>
                  <a:txBody>
                    <a:bodyPr/>
                    <a:lstStyle/>
                    <a:p>
                      <a:r>
                        <a:rPr lang="en-US" sz="2400" dirty="0" smtClean="0"/>
                        <a:t>1990</a:t>
                      </a:r>
                      <a:endParaRPr lang="en-US" sz="2400" dirty="0"/>
                    </a:p>
                  </a:txBody>
                  <a:tcPr/>
                </a:tc>
                <a:tc>
                  <a:txBody>
                    <a:bodyPr/>
                    <a:lstStyle/>
                    <a:p>
                      <a:r>
                        <a:rPr lang="en-US" sz="2400" dirty="0" smtClean="0"/>
                        <a:t>77.8</a:t>
                      </a:r>
                      <a:endParaRPr lang="en-US" sz="2400" dirty="0"/>
                    </a:p>
                  </a:txBody>
                  <a:tcPr/>
                </a:tc>
                <a:tc>
                  <a:txBody>
                    <a:bodyPr/>
                    <a:lstStyle/>
                    <a:p>
                      <a:r>
                        <a:rPr lang="en-US" sz="2400" dirty="0" smtClean="0"/>
                        <a:t>(North)</a:t>
                      </a:r>
                      <a:endParaRPr lang="en-US" sz="2400" dirty="0"/>
                    </a:p>
                  </a:txBody>
                  <a:tcPr/>
                </a:tc>
                <a:tc>
                  <a:txBody>
                    <a:bodyPr/>
                    <a:lstStyle/>
                    <a:p>
                      <a:r>
                        <a:rPr lang="en-US" sz="2400" dirty="0" smtClean="0"/>
                        <a:t>66.5</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(South)</a:t>
                      </a:r>
                    </a:p>
                    <a:p>
                      <a:endParaRPr lang="en-US" sz="2400" dirty="0"/>
                    </a:p>
                  </a:txBody>
                  <a:tcPr/>
                </a:tc>
              </a:tr>
              <a:tr h="402358">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402358">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smtClean="0"/>
              <a:t>What did 1968 Act accomplish?</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r>
              <a:rPr lang="en-US" sz="2800" dirty="0" smtClean="0"/>
              <a:t>Segregation numbers would be higher if act wasn’t passed; Original act was gutted of most of its enforcement provisions by compromise amendments; Eliminated HUDs ability to investigate allegations of discrimination;  </a:t>
            </a:r>
          </a:p>
          <a:p>
            <a:r>
              <a:rPr lang="en-US" sz="2800" dirty="0" smtClean="0"/>
              <a:t>1988 law- revised law more stringent enforcement provisions; Extended time for filing complaints, protected those with disabilities,  increased HUDs powers;  </a:t>
            </a:r>
          </a:p>
          <a:p>
            <a:r>
              <a:rPr lang="en-US" sz="2800" b="1" dirty="0" smtClean="0"/>
              <a:t>1998 10</a:t>
            </a:r>
            <a:r>
              <a:rPr lang="en-US" sz="2800" b="1" baseline="30000" dirty="0" smtClean="0"/>
              <a:t>th</a:t>
            </a:r>
            <a:r>
              <a:rPr lang="en-US" sz="2800" b="1" dirty="0" smtClean="0"/>
              <a:t> anniversary of an effective Fair Housing Act and 30</a:t>
            </a:r>
            <a:r>
              <a:rPr lang="en-US" sz="2800" b="1" baseline="30000" dirty="0" smtClean="0"/>
              <a:t>th</a:t>
            </a:r>
            <a:r>
              <a:rPr lang="en-US" sz="2800" b="1" dirty="0" smtClean="0"/>
              <a:t> anniversary of a symbolic one; </a:t>
            </a:r>
            <a:endParaRPr lang="en-US" sz="2800"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Segregation Not Equally Distributed</a:t>
            </a:r>
            <a:endParaRPr lang="en-US" sz="3600" dirty="0"/>
          </a:p>
        </p:txBody>
      </p:sp>
      <p:sp>
        <p:nvSpPr>
          <p:cNvPr id="3" name="Content Placeholder 2"/>
          <p:cNvSpPr>
            <a:spLocks noGrp="1"/>
          </p:cNvSpPr>
          <p:nvPr>
            <p:ph idx="1"/>
          </p:nvPr>
        </p:nvSpPr>
        <p:spPr/>
        <p:txBody>
          <a:bodyPr>
            <a:normAutofit fontScale="92500" lnSpcReduction="10000"/>
          </a:bodyPr>
          <a:lstStyle/>
          <a:p>
            <a:r>
              <a:rPr lang="en-US" dirty="0" smtClean="0"/>
              <a:t>Segregation higher African-</a:t>
            </a:r>
            <a:r>
              <a:rPr lang="en-US" dirty="0" err="1" smtClean="0"/>
              <a:t>Amers</a:t>
            </a:r>
            <a:r>
              <a:rPr lang="en-US" dirty="0" smtClean="0"/>
              <a:t> than any other group;  65% greater than Asians,35% greater than Hispanics; For example, Chicago segregation of Asians and Hispanics similar, about one-half level of that of African-</a:t>
            </a:r>
            <a:r>
              <a:rPr lang="en-US" dirty="0" err="1" smtClean="0"/>
              <a:t>Amers</a:t>
            </a:r>
            <a:r>
              <a:rPr lang="en-US" dirty="0" smtClean="0"/>
              <a:t>; </a:t>
            </a:r>
          </a:p>
          <a:p>
            <a:r>
              <a:rPr lang="en-US" dirty="0" smtClean="0"/>
              <a:t>Segregation by race higher than any other characteristic:  higher than European immigrants, employed </a:t>
            </a:r>
            <a:r>
              <a:rPr lang="en-US" dirty="0" err="1" smtClean="0"/>
              <a:t>vs</a:t>
            </a:r>
            <a:r>
              <a:rPr lang="en-US" dirty="0" smtClean="0"/>
              <a:t> unemployed, single </a:t>
            </a:r>
            <a:r>
              <a:rPr lang="en-US" dirty="0" err="1" smtClean="0"/>
              <a:t>vs</a:t>
            </a:r>
            <a:r>
              <a:rPr lang="en-US" dirty="0" smtClean="0"/>
              <a:t> married couple families, high school verse non-high school, </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630936"/>
          </a:xfrm>
        </p:spPr>
        <p:txBody>
          <a:bodyPr/>
          <a:lstStyle/>
          <a:p>
            <a:r>
              <a:rPr lang="en-US" sz="3200" dirty="0" smtClean="0"/>
              <a:t>Economic Costs of Discrimination</a:t>
            </a:r>
            <a:endParaRPr lang="en-US" sz="3200" dirty="0"/>
          </a:p>
        </p:txBody>
      </p:sp>
      <p:sp>
        <p:nvSpPr>
          <p:cNvPr id="3" name="Content Placeholder 2"/>
          <p:cNvSpPr>
            <a:spLocks noGrp="1"/>
          </p:cNvSpPr>
          <p:nvPr>
            <p:ph idx="1"/>
          </p:nvPr>
        </p:nvSpPr>
        <p:spPr>
          <a:xfrm>
            <a:off x="914400" y="1371600"/>
            <a:ext cx="7772400" cy="4983960"/>
          </a:xfrm>
        </p:spPr>
        <p:txBody>
          <a:bodyPr>
            <a:normAutofit lnSpcReduction="10000"/>
          </a:bodyPr>
          <a:lstStyle/>
          <a:p>
            <a:r>
              <a:rPr lang="en-US" dirty="0" err="1" smtClean="0"/>
              <a:t>Yinger</a:t>
            </a:r>
            <a:r>
              <a:rPr lang="en-US" dirty="0" smtClean="0"/>
              <a:t> (1977) estimates that discrimination costs blacks households a “tax’ of $4000 on average, every time they search for a house to buy; </a:t>
            </a:r>
            <a:endParaRPr lang="en-US" dirty="0" smtClean="0"/>
          </a:p>
          <a:p>
            <a:r>
              <a:rPr lang="en-US" dirty="0" smtClean="0"/>
              <a:t>Not </a:t>
            </a:r>
            <a:r>
              <a:rPr lang="en-US" dirty="0" smtClean="0"/>
              <a:t>taking part in home ownership, current generation of Blacks missed out on $82 billion- $52 billion through lack of housing appreciation, $10.5 billion paying higher mortgage rates,  $13.5 billion from denial of mortgages; </a:t>
            </a:r>
            <a:r>
              <a:rPr lang="en-US" dirty="0" smtClean="0"/>
              <a:t>Oliver and Shapiro (1995)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Explaining poverty</a:t>
            </a:r>
            <a:endParaRPr lang="en-US" dirty="0"/>
          </a:p>
        </p:txBody>
      </p:sp>
      <p:sp>
        <p:nvSpPr>
          <p:cNvPr id="3" name="Content Placeholder 2"/>
          <p:cNvSpPr>
            <a:spLocks noGrp="1"/>
          </p:cNvSpPr>
          <p:nvPr>
            <p:ph idx="1"/>
          </p:nvPr>
        </p:nvSpPr>
        <p:spPr/>
        <p:txBody>
          <a:bodyPr/>
          <a:lstStyle/>
          <a:p>
            <a:r>
              <a:rPr lang="en-US" dirty="0" smtClean="0"/>
              <a:t>If opportunity structure is assumed to work fairly well but attitudes and behavior of the poor obstacles to better life, then minimal programs can be directed at helping poor people redeem themselves; however, focusing on economic changes eliminating blue-collar jobs, consequences of racism for minorities, concentration of wealth are critiques of existing social/economic order</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“Culture of Poverty”</a:t>
            </a:r>
            <a:endParaRPr lang="en-US" dirty="0"/>
          </a:p>
        </p:txBody>
      </p:sp>
      <p:sp>
        <p:nvSpPr>
          <p:cNvPr id="3" name="Content Placeholder 2"/>
          <p:cNvSpPr>
            <a:spLocks noGrp="1"/>
          </p:cNvSpPr>
          <p:nvPr>
            <p:ph idx="1"/>
          </p:nvPr>
        </p:nvSpPr>
        <p:spPr/>
        <p:txBody>
          <a:bodyPr/>
          <a:lstStyle/>
          <a:p>
            <a:r>
              <a:rPr lang="en-US" dirty="0" smtClean="0"/>
              <a:t>Cultural adaptations of poor to economic disappointment of defeat, which were response initially to broader features of economy, became a system of values and attitudes or people pass on to their children – a cultural poverty.  Once emerged social orders characteristic of these areas becomes self generating and self-perpetuating. Ideal type for “culture of poverty” includes: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“Culture of Poverty” ideal type</a:t>
            </a:r>
            <a:endParaRPr lang="en-US" dirty="0"/>
          </a:p>
        </p:txBody>
      </p:sp>
      <p:sp>
        <p:nvSpPr>
          <p:cNvPr id="3" name="Content Placeholder 2"/>
          <p:cNvSpPr>
            <a:spLocks noGrp="1"/>
          </p:cNvSpPr>
          <p:nvPr>
            <p:ph idx="1"/>
          </p:nvPr>
        </p:nvSpPr>
        <p:spPr/>
        <p:txBody>
          <a:bodyPr/>
          <a:lstStyle/>
          <a:p>
            <a:r>
              <a:rPr lang="en-US" dirty="0" smtClean="0"/>
              <a:t>Strongly fatalistic beliefs</a:t>
            </a:r>
          </a:p>
          <a:p>
            <a:r>
              <a:rPr lang="en-US" dirty="0" smtClean="0"/>
              <a:t>Weak ego development</a:t>
            </a:r>
          </a:p>
          <a:p>
            <a:r>
              <a:rPr lang="en-US" dirty="0" smtClean="0"/>
              <a:t>Strong Present– time orientation</a:t>
            </a:r>
          </a:p>
          <a:p>
            <a:r>
              <a:rPr lang="en-US" dirty="0" smtClean="0"/>
              <a:t>Little ability to defer gratification or plan for future</a:t>
            </a:r>
          </a:p>
          <a:p>
            <a:r>
              <a:rPr lang="en-US" dirty="0" smtClean="0"/>
              <a:t>Preoccupation with machismo</a:t>
            </a:r>
          </a:p>
          <a:p>
            <a:r>
              <a:rPr lang="en-US" dirty="0" smtClean="0"/>
              <a:t>Knowledge only of one’s own neighborhood of one’s own way of life</a:t>
            </a:r>
          </a:p>
          <a:p>
            <a:r>
              <a:rPr lang="en-US" dirty="0" smtClean="0"/>
              <a:t>Lack of class consciousness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Critics of “culture of poverty” thesis</a:t>
            </a:r>
            <a:endParaRPr lang="en-US" dirty="0"/>
          </a:p>
        </p:txBody>
      </p:sp>
      <p:sp>
        <p:nvSpPr>
          <p:cNvPr id="3" name="Content Placeholder 2"/>
          <p:cNvSpPr>
            <a:spLocks noGrp="1"/>
          </p:cNvSpPr>
          <p:nvPr>
            <p:ph idx="1"/>
          </p:nvPr>
        </p:nvSpPr>
        <p:spPr/>
        <p:txBody>
          <a:bodyPr/>
          <a:lstStyle/>
          <a:p>
            <a:r>
              <a:rPr lang="en-US" dirty="0" smtClean="0"/>
              <a:t>Since poverty is “internally cause – carried around inside of people” improving circumstances of poor is unlikely to have any appreciable impact of their behavior, at least not in the short term. </a:t>
            </a:r>
            <a:r>
              <a:rPr lang="en-US" b="1" dirty="0" smtClean="0"/>
              <a:t>“It is possible to eliminate the poverty of such a family, but only at great expense, since capacity of radically improvident to waste money is almost unlimited”</a:t>
            </a:r>
            <a:endParaRPr 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Critics of “culture of poverty” thesis</a:t>
            </a:r>
            <a:endParaRPr lang="en-US" dirty="0"/>
          </a:p>
        </p:txBody>
      </p:sp>
      <p:sp>
        <p:nvSpPr>
          <p:cNvPr id="3" name="Content Placeholder 2"/>
          <p:cNvSpPr>
            <a:spLocks noGrp="1"/>
          </p:cNvSpPr>
          <p:nvPr>
            <p:ph idx="1"/>
          </p:nvPr>
        </p:nvSpPr>
        <p:spPr/>
        <p:txBody>
          <a:bodyPr/>
          <a:lstStyle/>
          <a:p>
            <a:r>
              <a:rPr lang="en-US" dirty="0" smtClean="0"/>
              <a:t>Valentine (1968) argued that the COP thesis was “little more than a middle-class intellectual rationale for blaming poverty on the poor and avoiding recognition of the need for radical change in our society” Ryan (1971) argued that the COP thesis represented “blaming the victim” was the excuse of a society that had failed to provide adequately for all of its members(281);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Structure of poverty and “restricted opportunity”</a:t>
            </a:r>
            <a:endParaRPr lang="en-US" dirty="0"/>
          </a:p>
        </p:txBody>
      </p:sp>
      <p:sp>
        <p:nvSpPr>
          <p:cNvPr id="3" name="Content Placeholder 2"/>
          <p:cNvSpPr>
            <a:spLocks noGrp="1"/>
          </p:cNvSpPr>
          <p:nvPr>
            <p:ph idx="1"/>
          </p:nvPr>
        </p:nvSpPr>
        <p:spPr/>
        <p:txBody>
          <a:bodyPr>
            <a:normAutofit/>
          </a:bodyPr>
          <a:lstStyle/>
          <a:p>
            <a:r>
              <a:rPr lang="en-US" dirty="0" smtClean="0"/>
              <a:t>Former industrial workers whose plants have closed, people working for wages not allowing them to rise above poverty status, those living in regions where robust economic activity, such as mining or agriculture flourished, or products have become uncompetitive, those who bear the burden of prejudice and discrimination and past and present forms.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Structure of poverty and “restricted opportunity”</a:t>
            </a:r>
            <a:endParaRPr lang="en-US" dirty="0"/>
          </a:p>
        </p:txBody>
      </p:sp>
      <p:sp>
        <p:nvSpPr>
          <p:cNvPr id="3" name="Content Placeholder 2"/>
          <p:cNvSpPr>
            <a:spLocks noGrp="1"/>
          </p:cNvSpPr>
          <p:nvPr>
            <p:ph idx="1"/>
          </p:nvPr>
        </p:nvSpPr>
        <p:spPr/>
        <p:txBody>
          <a:bodyPr>
            <a:normAutofit lnSpcReduction="10000"/>
          </a:bodyPr>
          <a:lstStyle/>
          <a:p>
            <a:r>
              <a:rPr lang="en-US" dirty="0" smtClean="0"/>
              <a:t>All have one thing in common: what they have done to become poor far less important in determining size of poverty population and changes in structure the economy;  individual cultural or attitudinal adjustment made to cope with poverty is not important in understanding dimensions of poverty; </a:t>
            </a:r>
            <a:r>
              <a:rPr lang="en-US" b="1" dirty="0" smtClean="0"/>
              <a:t>poverty is not something that poor do to themselves, nor something that they individually can do much about;</a:t>
            </a:r>
            <a:endParaRPr lang="en-US" b="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105</TotalTime>
  <Words>1941</Words>
  <Application>Microsoft Office PowerPoint</Application>
  <PresentationFormat>On-screen Show (4:3)</PresentationFormat>
  <Paragraphs>105</Paragraphs>
  <Slides>25</Slides>
  <Notes>11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Module</vt:lpstr>
      <vt:lpstr>Chapter 9: Poverty, Power, and crime</vt:lpstr>
      <vt:lpstr>Urban poverty in US</vt:lpstr>
      <vt:lpstr>Explaining poverty</vt:lpstr>
      <vt:lpstr>“Culture of Poverty”</vt:lpstr>
      <vt:lpstr>“Culture of Poverty” ideal type</vt:lpstr>
      <vt:lpstr>Critics of “culture of poverty” thesis</vt:lpstr>
      <vt:lpstr>Critics of “culture of poverty” thesis</vt:lpstr>
      <vt:lpstr>Structure of poverty and “restricted opportunity”</vt:lpstr>
      <vt:lpstr>Structure of poverty and “restricted opportunity”</vt:lpstr>
      <vt:lpstr>Structure of poverty</vt:lpstr>
      <vt:lpstr>Structure of poverty</vt:lpstr>
      <vt:lpstr>Dual employment structure</vt:lpstr>
      <vt:lpstr>Counting the poor</vt:lpstr>
      <vt:lpstr>Counting the poor</vt:lpstr>
      <vt:lpstr>Counting the poor</vt:lpstr>
      <vt:lpstr>Patterns of metropolitan residential segregation</vt:lpstr>
      <vt:lpstr>Index of dissimilarity</vt:lpstr>
      <vt:lpstr>Index of dissimilarity</vt:lpstr>
      <vt:lpstr>Effects of racial segregation</vt:lpstr>
      <vt:lpstr>Effects of racial segregation</vt:lpstr>
      <vt:lpstr>Federal Housing Act 1968</vt:lpstr>
      <vt:lpstr>Trends in Black White Segregation</vt:lpstr>
      <vt:lpstr>What did 1968 Act accomplish? </vt:lpstr>
      <vt:lpstr>Segregation Not Equally Distributed</vt:lpstr>
      <vt:lpstr>Economic Costs of Discrimination</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Federal Housing Act 1968</dc:title>
  <dc:creator>Saul</dc:creator>
  <cp:lastModifiedBy>Owner</cp:lastModifiedBy>
  <cp:revision>19</cp:revision>
  <dcterms:created xsi:type="dcterms:W3CDTF">2010-11-02T23:02:54Z</dcterms:created>
  <dcterms:modified xsi:type="dcterms:W3CDTF">2011-11-16T20:46:46Z</dcterms:modified>
</cp:coreProperties>
</file>